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0" r:id="rId2"/>
  </p:sldIdLst>
  <p:sldSz cx="6858000" cy="9906000" type="A4"/>
  <p:notesSz cx="9931400" cy="1436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A4D76B"/>
    <a:srgbClr val="99FF99"/>
    <a:srgbClr val="E94BDA"/>
    <a:srgbClr val="AEDF73"/>
    <a:srgbClr val="457239"/>
    <a:srgbClr val="585D1D"/>
    <a:srgbClr val="355339"/>
    <a:srgbClr val="CC6600"/>
    <a:srgbClr val="BAA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536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4689" cy="718989"/>
          </a:xfrm>
          <a:prstGeom prst="rect">
            <a:avLst/>
          </a:prstGeom>
        </p:spPr>
        <p:txBody>
          <a:bodyPr vert="horz" lIns="132817" tIns="66408" rIns="132817" bIns="66408" rtlCol="0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4393" y="0"/>
            <a:ext cx="4304689" cy="718989"/>
          </a:xfrm>
          <a:prstGeom prst="rect">
            <a:avLst/>
          </a:prstGeom>
        </p:spPr>
        <p:txBody>
          <a:bodyPr vert="horz" lIns="132817" tIns="66408" rIns="132817" bIns="66408" rtlCol="0"/>
          <a:lstStyle>
            <a:lvl1pPr algn="r">
              <a:defRPr sz="1700"/>
            </a:lvl1pPr>
          </a:lstStyle>
          <a:p>
            <a:fld id="{A24015CB-D577-4A13-A183-A3B357FE2769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87713" y="1795463"/>
            <a:ext cx="3355975" cy="4846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817" tIns="66408" rIns="132817" bIns="6640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677" y="6911943"/>
            <a:ext cx="7946048" cy="5655434"/>
          </a:xfrm>
          <a:prstGeom prst="rect">
            <a:avLst/>
          </a:prstGeom>
        </p:spPr>
        <p:txBody>
          <a:bodyPr vert="horz" lIns="132817" tIns="66408" rIns="132817" bIns="6640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13644711"/>
            <a:ext cx="4304689" cy="718989"/>
          </a:xfrm>
          <a:prstGeom prst="rect">
            <a:avLst/>
          </a:prstGeom>
        </p:spPr>
        <p:txBody>
          <a:bodyPr vert="horz" lIns="132817" tIns="66408" rIns="132817" bIns="66408" rtlCol="0" anchor="b"/>
          <a:lstStyle>
            <a:lvl1pPr algn="l">
              <a:defRPr sz="17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4393" y="13644711"/>
            <a:ext cx="4304689" cy="718989"/>
          </a:xfrm>
          <a:prstGeom prst="rect">
            <a:avLst/>
          </a:prstGeom>
        </p:spPr>
        <p:txBody>
          <a:bodyPr vert="horz" lIns="132817" tIns="66408" rIns="132817" bIns="66408" rtlCol="0" anchor="b"/>
          <a:lstStyle>
            <a:lvl1pPr algn="r">
              <a:defRPr sz="1700"/>
            </a:lvl1pPr>
          </a:lstStyle>
          <a:p>
            <a:fld id="{8CA63786-D94D-4E55-8E2E-A1EBF17C71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03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03832-A7AB-D46F-9A98-129F55029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B9E3FAE-AB8C-F06B-EB13-9C3545AAA7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F778B30-8012-39E5-FB9B-18BDD0AA30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381430-A6FF-7DA1-5277-F097B14041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A63786-D94D-4E55-8E2E-A1EBF17C71F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9748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179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049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1872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969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629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114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54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78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105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01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28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7F3E-38F6-445E-9821-1445518F5F33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7C755-621E-496E-B02F-F3C661AEAF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714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A059EE-CC78-28DA-EFDD-6160EFBA7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4DE3C1F8-F27A-9952-6391-CF6F9537D0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03"/>
          <a:stretch/>
        </p:blipFill>
        <p:spPr>
          <a:xfrm>
            <a:off x="-6191" y="0"/>
            <a:ext cx="6858000" cy="428668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6D69D4F-88AA-6C1C-6666-0FB2E49CAA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9" t="21636"/>
          <a:stretch/>
        </p:blipFill>
        <p:spPr>
          <a:xfrm>
            <a:off x="3433373" y="6291940"/>
            <a:ext cx="3430227" cy="188713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3A621F4-23B7-83F2-8FE3-68557AD219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9" t="18503" r="26292" b="14799"/>
          <a:stretch/>
        </p:blipFill>
        <p:spPr>
          <a:xfrm rot="16200000">
            <a:off x="4154272" y="3546981"/>
            <a:ext cx="1962043" cy="3433035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67705FB0-659E-A4DD-B069-C8A8E38FDC2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0" t="12444" r="7820" b="3527"/>
          <a:stretch/>
        </p:blipFill>
        <p:spPr>
          <a:xfrm>
            <a:off x="0" y="4282476"/>
            <a:ext cx="3371119" cy="195773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8810DA2-F15F-D4C1-8ECE-C634585C792A}"/>
              </a:ext>
            </a:extLst>
          </p:cNvPr>
          <p:cNvSpPr txBox="1">
            <a:spLocks/>
          </p:cNvSpPr>
          <p:nvPr/>
        </p:nvSpPr>
        <p:spPr>
          <a:xfrm>
            <a:off x="-19151" y="4402968"/>
            <a:ext cx="1371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大正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ABBBF37-BF50-C3CF-B870-A8856E3B36F9}"/>
              </a:ext>
            </a:extLst>
          </p:cNvPr>
          <p:cNvSpPr txBox="1"/>
          <p:nvPr/>
        </p:nvSpPr>
        <p:spPr>
          <a:xfrm>
            <a:off x="-114821" y="612923"/>
            <a:ext cx="70752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嬉野の大チャノキ</a:t>
            </a:r>
            <a:endParaRPr kumimoji="1" lang="en-US" altLang="ja-JP" sz="66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r>
              <a:rPr kumimoji="1" lang="ja-JP" altLang="en-US" sz="60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国天然記念物</a:t>
            </a:r>
            <a:endParaRPr kumimoji="1" lang="en-US" altLang="ja-JP" sz="60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ctr"/>
            <a:r>
              <a:rPr kumimoji="1" lang="ja-JP" altLang="en-US" sz="60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指定</a:t>
            </a:r>
            <a:r>
              <a:rPr kumimoji="1" lang="en-US" altLang="ja-JP" sz="60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100</a:t>
            </a:r>
            <a:r>
              <a:rPr kumimoji="1" lang="ja-JP" altLang="en-US" sz="60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年記念展示</a:t>
            </a:r>
            <a:endParaRPr kumimoji="1" lang="ja-JP" altLang="en-US" sz="54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F85FF6E-E30B-5C42-7FA7-C3C721C192B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7" t="9842" r="23205" b="2443"/>
          <a:stretch/>
        </p:blipFill>
        <p:spPr>
          <a:xfrm rot="16200000">
            <a:off x="743997" y="5551353"/>
            <a:ext cx="1885042" cy="3368307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86B92A8-EDE5-7F47-9787-FE4BDE192D8D}"/>
              </a:ext>
            </a:extLst>
          </p:cNvPr>
          <p:cNvSpPr txBox="1">
            <a:spLocks/>
          </p:cNvSpPr>
          <p:nvPr/>
        </p:nvSpPr>
        <p:spPr>
          <a:xfrm>
            <a:off x="3582567" y="7508515"/>
            <a:ext cx="3347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令和の再生へ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43077F4-A883-3E42-7BDA-C815B264771F}"/>
              </a:ext>
            </a:extLst>
          </p:cNvPr>
          <p:cNvSpPr txBox="1"/>
          <p:nvPr/>
        </p:nvSpPr>
        <p:spPr>
          <a:xfrm>
            <a:off x="7963" y="6310562"/>
            <a:ext cx="136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平成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C86422A-4FE7-F812-1DE0-E83D11F17632}"/>
              </a:ext>
            </a:extLst>
          </p:cNvPr>
          <p:cNvSpPr txBox="1"/>
          <p:nvPr/>
        </p:nvSpPr>
        <p:spPr>
          <a:xfrm>
            <a:off x="8999" y="8178028"/>
            <a:ext cx="6854601" cy="1754326"/>
          </a:xfrm>
          <a:prstGeom prst="rect">
            <a:avLst/>
          </a:prstGeom>
          <a:solidFill>
            <a:srgbClr val="A4D76B"/>
          </a:solidFill>
        </p:spPr>
        <p:txBody>
          <a:bodyPr wrap="square" rtlCol="0">
            <a:spAutoFit/>
          </a:bodyPr>
          <a:lstStyle/>
          <a:p>
            <a:pPr marL="72000"/>
            <a:r>
              <a:rPr kumimoji="1" lang="ja-JP" altLang="en-US" sz="1200" b="1" u="sng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会 　場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　嬉野市歴史民俗資料館　　　（嬉野市塩田町大字馬場下甲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1782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番）</a:t>
            </a:r>
            <a:endParaRPr kumimoji="1" lang="en-US" altLang="ja-JP" sz="12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72000"/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        うれしの茶交流館チャオシル（嬉野市嬉野町大字岩屋川内乙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2707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番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）</a:t>
            </a:r>
            <a:endParaRPr kumimoji="1" lang="en-US" altLang="ja-JP" sz="12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72000"/>
            <a:r>
              <a:rPr kumimoji="1" lang="ja-JP" altLang="en-US" sz="1200" b="1" u="sng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期  間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令和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8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年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9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19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日（土）～令和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8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年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12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25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(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金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)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</a:t>
            </a:r>
            <a:endParaRPr kumimoji="1" lang="en-US" altLang="ja-JP" sz="12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72000"/>
            <a:r>
              <a:rPr kumimoji="1" lang="ja-JP" altLang="en-US" sz="1200" b="1" u="sng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開館時間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午前９時～午後５時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  </a:t>
            </a:r>
          </a:p>
          <a:p>
            <a:pPr marL="72000"/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	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 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※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チャオシルは第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2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・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4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月曜日は午前９時～午後３時まで</a:t>
            </a:r>
            <a:endParaRPr kumimoji="1" lang="en-US" altLang="ja-JP" sz="12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72000"/>
            <a:r>
              <a:rPr kumimoji="1" lang="ja-JP" altLang="en-US" sz="1200" b="1" u="sng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休 館 日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嬉野市歴史民俗資料館　　　　月曜日、祝日の翌平日</a:t>
            </a:r>
            <a:endParaRPr kumimoji="1" lang="en-US" altLang="ja-JP" sz="12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72000"/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　　　　うれしの茶交流館チャオシル　火曜日、火曜日が祝日の場合翌平日、</a:t>
            </a:r>
            <a:endParaRPr kumimoji="1" lang="en-US" altLang="ja-JP" sz="1200" b="1" dirty="0">
              <a:solidFill>
                <a:schemeClr val="bg1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marL="72000"/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						   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祝日の翌平日</a:t>
            </a:r>
          </a:p>
          <a:p>
            <a:pPr marL="72000"/>
            <a:r>
              <a:rPr kumimoji="1" lang="ja-JP" altLang="en-US" sz="1200" b="1" u="sng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主催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嬉野市教育委員会　　　</a:t>
            </a:r>
            <a:r>
              <a:rPr kumimoji="1" lang="ja-JP" altLang="en-US" sz="1200" b="1" u="sng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問合せ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　嬉野市歴史民俗資料館　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TEL</a:t>
            </a:r>
            <a:r>
              <a:rPr kumimoji="1" lang="ja-JP" altLang="en-US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：</a:t>
            </a:r>
            <a:r>
              <a:rPr kumimoji="1" lang="en-US" altLang="ja-JP" sz="12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0954-66-9130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A3AAB5A-C96E-7503-B517-EF1E954BFAED}"/>
              </a:ext>
            </a:extLst>
          </p:cNvPr>
          <p:cNvSpPr txBox="1"/>
          <p:nvPr/>
        </p:nvSpPr>
        <p:spPr>
          <a:xfrm>
            <a:off x="-253326" y="192201"/>
            <a:ext cx="4772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第</a:t>
            </a:r>
            <a:r>
              <a:rPr kumimoji="1" lang="en-US" altLang="ja-JP" sz="1800" b="1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80</a:t>
            </a:r>
            <a:r>
              <a:rPr kumimoji="1" lang="ja-JP" altLang="en-US" sz="1800" b="1" dirty="0">
                <a:solidFill>
                  <a:schemeClr val="bg1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回全国お茶まつり佐賀大会開催記念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D549ED3-BE6D-88B5-3318-D9B564432F09}"/>
              </a:ext>
            </a:extLst>
          </p:cNvPr>
          <p:cNvSpPr txBox="1"/>
          <p:nvPr/>
        </p:nvSpPr>
        <p:spPr>
          <a:xfrm>
            <a:off x="3404470" y="5423689"/>
            <a:ext cx="16387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昭和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719CC283-1A8F-5218-7E53-DE2CF3FB3B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457" y="42807"/>
            <a:ext cx="723543" cy="690984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86B92A8-EDE5-7F47-9787-FE4BDE192D8D}"/>
              </a:ext>
            </a:extLst>
          </p:cNvPr>
          <p:cNvSpPr txBox="1">
            <a:spLocks/>
          </p:cNvSpPr>
          <p:nvPr/>
        </p:nvSpPr>
        <p:spPr>
          <a:xfrm>
            <a:off x="3404175" y="7259518"/>
            <a:ext cx="3347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そして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866A3CC3-C82F-3348-8F55-B7CA5060CB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636" y="8178028"/>
            <a:ext cx="828000" cy="82800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8261EAE9-3436-6D91-2711-30C4501907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600" y="9104354"/>
            <a:ext cx="828000" cy="828000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6C6367E-33ED-7A0B-ECDF-134EB4FF8FB8}"/>
              </a:ext>
            </a:extLst>
          </p:cNvPr>
          <p:cNvSpPr txBox="1"/>
          <p:nvPr/>
        </p:nvSpPr>
        <p:spPr>
          <a:xfrm>
            <a:off x="6033547" y="8946200"/>
            <a:ext cx="873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solidFill>
                  <a:schemeClr val="bg1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地図はこちら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4034117" y="3365820"/>
            <a:ext cx="2817691" cy="1468729"/>
          </a:xfrm>
          <a:prstGeom prst="roundRect">
            <a:avLst>
              <a:gd name="adj" fmla="val 14074"/>
            </a:avLst>
          </a:prstGeom>
          <a:solidFill>
            <a:srgbClr val="33CC33">
              <a:alpha val="76000"/>
            </a:srgb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4129502" y="3469049"/>
            <a:ext cx="2622672" cy="1308050"/>
          </a:xfrm>
          <a:prstGeom prst="rect">
            <a:avLst/>
          </a:prstGeom>
          <a:effectLst>
            <a:glow>
              <a:schemeClr val="bg1"/>
            </a:glow>
          </a:effectLst>
        </p:spPr>
        <p:txBody>
          <a:bodyPr wrap="square">
            <a:spAutoFit/>
          </a:bodyPr>
          <a:lstStyle/>
          <a:p>
            <a:r>
              <a:rPr lang="ja-JP" altLang="en-US" sz="16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現地説明会</a:t>
            </a:r>
            <a:endParaRPr lang="en-US" altLang="ja-JP" sz="16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日時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日（</a:t>
            </a:r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火・祝</a:t>
            </a: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en-U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endParaRPr lang="en-US" altLang="ja-JP" sz="12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7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場所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嬉野</a:t>
            </a:r>
            <a:r>
              <a: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大チャノキ</a:t>
            </a:r>
            <a:endParaRPr lang="en-US" altLang="ja-JP" sz="12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5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佐賀県</a:t>
            </a:r>
            <a:r>
              <a:rPr lang="ja-JP" altLang="en-US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嬉野市嬉野町大字不動山乙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2488</a:t>
            </a:r>
            <a:endParaRPr lang="en-US" altLang="ja-JP" sz="20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7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少雨決行</a:t>
            </a:r>
            <a:r>
              <a:rPr lang="ja-JP" altLang="en-US" sz="7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大雨</a:t>
            </a:r>
            <a:r>
              <a:rPr lang="ja-JP" altLang="en-US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はチャオシル</a:t>
            </a:r>
            <a:r>
              <a:rPr lang="ja-JP" altLang="en-US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にて展示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解説</a:t>
            </a:r>
            <a:endParaRPr lang="ja-JP" altLang="en-US" sz="9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9613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TM03457444[[fn=基礎]]</Template>
  <TotalTime>896</TotalTime>
  <Words>228</Words>
  <Application>Microsoft Office PowerPoint</Application>
  <PresentationFormat>A4 210 x 297 mm</PresentationFormat>
  <Paragraphs>28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ＭＳ Ｐ明朝</vt:lpstr>
      <vt:lpstr>ＭＳ 明朝</vt:lpstr>
      <vt:lpstr>メイリオ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ユーザー</dc:creator>
  <cp:lastModifiedBy>Windows ユーザー</cp:lastModifiedBy>
  <cp:revision>110</cp:revision>
  <cp:lastPrinted>2026-10-12T06:38:46Z</cp:lastPrinted>
  <dcterms:created xsi:type="dcterms:W3CDTF">2023-12-12T08:41:13Z</dcterms:created>
  <dcterms:modified xsi:type="dcterms:W3CDTF">2026-10-12T06:41:06Z</dcterms:modified>
</cp:coreProperties>
</file>