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3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FF4FD"/>
    <a:srgbClr val="FF9933"/>
    <a:srgbClr val="E9F8E4"/>
    <a:srgbClr val="FFCCFF"/>
    <a:srgbClr val="FFD5D5"/>
    <a:srgbClr val="FAED8A"/>
    <a:srgbClr val="FCF5C0"/>
    <a:srgbClr val="FFEFEF"/>
    <a:srgbClr val="F0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0" y="84"/>
      </p:cViewPr>
      <p:guideLst>
        <p:guide orient="horz" pos="3413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414" cy="495300"/>
          </a:xfrm>
          <a:prstGeom prst="rect">
            <a:avLst/>
          </a:prstGeom>
        </p:spPr>
        <p:txBody>
          <a:bodyPr vert="horz" lIns="91452" tIns="45725" rIns="91452" bIns="457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52" tIns="45725" rIns="91452" bIns="45725" rtlCol="0"/>
          <a:lstStyle>
            <a:lvl1pPr algn="r">
              <a:defRPr sz="1200"/>
            </a:lvl1pPr>
          </a:lstStyle>
          <a:p>
            <a:fld id="{0871EBAD-4DE3-4A1C-8F06-B38305E2846E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2" tIns="45725" rIns="91452" bIns="4572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4"/>
            <a:ext cx="5389563" cy="3884612"/>
          </a:xfrm>
          <a:prstGeom prst="rect">
            <a:avLst/>
          </a:prstGeom>
        </p:spPr>
        <p:txBody>
          <a:bodyPr vert="horz" lIns="91452" tIns="45725" rIns="91452" bIns="4572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4"/>
            <a:ext cx="2919414" cy="495300"/>
          </a:xfrm>
          <a:prstGeom prst="rect">
            <a:avLst/>
          </a:prstGeom>
        </p:spPr>
        <p:txBody>
          <a:bodyPr vert="horz" lIns="91452" tIns="45725" rIns="91452" bIns="457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52" tIns="45725" rIns="91452" bIns="45725" rtlCol="0" anchor="b"/>
          <a:lstStyle>
            <a:lvl1pPr algn="r">
              <a:defRPr sz="1200"/>
            </a:lvl1pPr>
          </a:lstStyle>
          <a:p>
            <a:fld id="{BCF33764-E15F-4896-8529-BABC9916E3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4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33764-E15F-4896-8529-BABC9916E38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87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24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59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3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26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05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58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30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37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86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71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C5C9B8-B77A-4E95-BAAB-78ADBBA35F1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12E37-A820-47A6-8242-B73383246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17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804B804-DB5F-80F1-41C0-F8BDF49C2A3A}"/>
              </a:ext>
            </a:extLst>
          </p:cNvPr>
          <p:cNvSpPr>
            <a:spLocks/>
          </p:cNvSpPr>
          <p:nvPr/>
        </p:nvSpPr>
        <p:spPr>
          <a:xfrm>
            <a:off x="-10387" y="5532850"/>
            <a:ext cx="7559674" cy="5158962"/>
          </a:xfrm>
          <a:prstGeom prst="rect">
            <a:avLst/>
          </a:prstGeom>
          <a:solidFill>
            <a:srgbClr val="DFF4FD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804B804-DB5F-80F1-41C0-F8BDF49C2A3A}"/>
              </a:ext>
            </a:extLst>
          </p:cNvPr>
          <p:cNvSpPr>
            <a:spLocks/>
          </p:cNvSpPr>
          <p:nvPr/>
        </p:nvSpPr>
        <p:spPr>
          <a:xfrm>
            <a:off x="2931" y="13360"/>
            <a:ext cx="7559675" cy="5064184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5BDA5D-430E-ED9E-6261-A808460EEA71}"/>
              </a:ext>
            </a:extLst>
          </p:cNvPr>
          <p:cNvSpPr txBox="1"/>
          <p:nvPr/>
        </p:nvSpPr>
        <p:spPr>
          <a:xfrm>
            <a:off x="927647" y="10299948"/>
            <a:ext cx="5764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お問合せ：嬉野市役所 新幹線･まちづくり課（電話：</a:t>
            </a:r>
            <a:r>
              <a:rPr kumimoji="1" lang="en-US" altLang="ja-JP" sz="1400" b="1" dirty="0"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0954-27-7020</a:t>
            </a:r>
            <a:r>
              <a:rPr kumimoji="1" lang="ja-JP" altLang="en-US" sz="1400" b="1" dirty="0"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F3DE323C-60C6-7E06-DCF1-F693F790B50A}"/>
              </a:ext>
            </a:extLst>
          </p:cNvPr>
          <p:cNvSpPr/>
          <p:nvPr/>
        </p:nvSpPr>
        <p:spPr>
          <a:xfrm>
            <a:off x="6394244" y="8447117"/>
            <a:ext cx="847417" cy="591216"/>
          </a:xfrm>
          <a:prstGeom prst="wedgeRoundRectCallout">
            <a:avLst>
              <a:gd name="adj1" fmla="val -15962"/>
              <a:gd name="adj2" fmla="val 67629"/>
              <a:gd name="adj3" fmla="val 16667"/>
            </a:avLst>
          </a:prstGeom>
          <a:solidFill>
            <a:schemeClr val="bg1"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詳細は</a:t>
            </a:r>
            <a:endParaRPr kumimoji="1" lang="en-US" altLang="ja-JP" sz="1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こちら</a:t>
            </a: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5BB44C54-CED9-DBCB-1988-3CA9ED821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681" y="9137799"/>
            <a:ext cx="1024672" cy="1024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0316BBE-FA13-463F-5979-80D4B4BA3263}"/>
              </a:ext>
            </a:extLst>
          </p:cNvPr>
          <p:cNvSpPr/>
          <p:nvPr/>
        </p:nvSpPr>
        <p:spPr>
          <a:xfrm>
            <a:off x="6229680" y="9137799"/>
            <a:ext cx="1021927" cy="10246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0C8ECB1-2E71-709A-DFDE-CAB20B7900A1}"/>
              </a:ext>
            </a:extLst>
          </p:cNvPr>
          <p:cNvSpPr/>
          <p:nvPr/>
        </p:nvSpPr>
        <p:spPr>
          <a:xfrm>
            <a:off x="-10388" y="5041900"/>
            <a:ext cx="7559675" cy="562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7A42433-0D29-5B51-0CBA-356CE00ED512}"/>
              </a:ext>
            </a:extLst>
          </p:cNvPr>
          <p:cNvCxnSpPr>
            <a:cxnSpLocks/>
            <a:stCxn id="35" idx="1"/>
            <a:endCxn id="35" idx="3"/>
          </p:cNvCxnSpPr>
          <p:nvPr/>
        </p:nvCxnSpPr>
        <p:spPr>
          <a:xfrm>
            <a:off x="-10388" y="5323019"/>
            <a:ext cx="7559675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2023EB8-FBD2-416A-BF83-01CCF0438C8F}"/>
              </a:ext>
            </a:extLst>
          </p:cNvPr>
          <p:cNvGrpSpPr/>
          <p:nvPr/>
        </p:nvGrpSpPr>
        <p:grpSpPr>
          <a:xfrm>
            <a:off x="-3062159" y="532151"/>
            <a:ext cx="12971344" cy="768320"/>
            <a:chOff x="-12147145" y="4197339"/>
            <a:chExt cx="12971344" cy="768320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897E765D-0BBA-8569-32D3-EA1F35AAEC3C}"/>
                </a:ext>
              </a:extLst>
            </p:cNvPr>
            <p:cNvSpPr txBox="1"/>
            <p:nvPr/>
          </p:nvSpPr>
          <p:spPr>
            <a:xfrm>
              <a:off x="-12147145" y="4197339"/>
              <a:ext cx="12971344" cy="764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ja-JP" altLang="en-US" sz="3200" spc="200" dirty="0">
                  <a:ln w="63500">
                    <a:solidFill>
                      <a:schemeClr val="bg1"/>
                    </a:solidFill>
                  </a:ln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「塩田町予約型乗合タクシー」</a:t>
              </a:r>
              <a:endParaRPr kumimoji="1" lang="en-US" altLang="ja-JP" sz="2400" spc="200" dirty="0">
                <a:ln w="63500">
                  <a:solidFill>
                    <a:schemeClr val="bg1"/>
                  </a:solidFill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FD51AC8E-8B40-6367-64FE-242F71B8F568}"/>
                </a:ext>
              </a:extLst>
            </p:cNvPr>
            <p:cNvSpPr txBox="1"/>
            <p:nvPr/>
          </p:nvSpPr>
          <p:spPr>
            <a:xfrm>
              <a:off x="-11021264" y="4201026"/>
              <a:ext cx="10719581" cy="764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ja-JP" altLang="en-US" sz="3200" spc="200" dirty="0">
                  <a:solidFill>
                    <a:srgbClr val="00206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「塩田町予約型乗合タクシー」</a:t>
              </a:r>
              <a:endParaRPr kumimoji="1" lang="en-US" altLang="ja-JP" sz="2400" spc="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3791E4C-9A6D-D26F-8A25-A4A034874745}"/>
              </a:ext>
            </a:extLst>
          </p:cNvPr>
          <p:cNvSpPr txBox="1"/>
          <p:nvPr/>
        </p:nvSpPr>
        <p:spPr>
          <a:xfrm>
            <a:off x="1683656" y="6024502"/>
            <a:ext cx="5631543" cy="4988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800"/>
              </a:lnSpc>
              <a:buClr>
                <a:schemeClr val="accent6">
                  <a:lumMod val="50000"/>
                </a:schemeClr>
              </a:buClr>
            </a:pPr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月・火・水・木・金曜日</a:t>
            </a:r>
            <a:endParaRPr kumimoji="1" lang="en-US" altLang="ja-JP" sz="20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61925" indent="-161925">
              <a:lnSpc>
                <a:spcPts val="18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土曜・日曜・祝日及び、</a:t>
            </a: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月１３日～１５日・</a:t>
            </a: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31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日～</a:t>
            </a: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日は運休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E0E70519-4F94-5EA4-E295-FE39C2E2FCE0}"/>
              </a:ext>
            </a:extLst>
          </p:cNvPr>
          <p:cNvSpPr/>
          <p:nvPr/>
        </p:nvSpPr>
        <p:spPr>
          <a:xfrm>
            <a:off x="248296" y="6024502"/>
            <a:ext cx="1415404" cy="367349"/>
          </a:xfrm>
          <a:prstGeom prst="roundRect">
            <a:avLst>
              <a:gd name="adj" fmla="val 43185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ja-JP" alt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運行日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44C6D64-C0D0-A3F2-1FD6-1AE4580E10E9}"/>
              </a:ext>
            </a:extLst>
          </p:cNvPr>
          <p:cNvSpPr txBox="1"/>
          <p:nvPr/>
        </p:nvSpPr>
        <p:spPr>
          <a:xfrm>
            <a:off x="1683656" y="6653152"/>
            <a:ext cx="5631543" cy="9447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800"/>
              </a:lnSpc>
              <a:buClr>
                <a:schemeClr val="accent6">
                  <a:lumMod val="50000"/>
                </a:schemeClr>
              </a:buClr>
            </a:pPr>
            <a:r>
              <a:rPr kumimoji="1" lang="en-US" altLang="ja-JP" sz="20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時台～１５時台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15:59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まで乗車が可能）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61925" indent="-161925">
              <a:lnSpc>
                <a:spcPts val="18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運行時間帯の範囲内で、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ご希望の時間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にご利用いただけます。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61925" indent="-161925">
              <a:lnSpc>
                <a:spcPts val="16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ただし、できるだけ「乗合」でご利用いただくため、予約状況によっては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時間の調整・変更などをお願いする場合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があります。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B95FCD11-CA21-450E-F826-302CA93DBEB0}"/>
              </a:ext>
            </a:extLst>
          </p:cNvPr>
          <p:cNvSpPr/>
          <p:nvPr/>
        </p:nvSpPr>
        <p:spPr>
          <a:xfrm>
            <a:off x="248296" y="6653152"/>
            <a:ext cx="1415404" cy="367349"/>
          </a:xfrm>
          <a:prstGeom prst="roundRect">
            <a:avLst>
              <a:gd name="adj" fmla="val 43185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ja-JP" alt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運行時間帯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554F816-B7CF-CC7A-3E2C-01B0D2F9BAF9}"/>
              </a:ext>
            </a:extLst>
          </p:cNvPr>
          <p:cNvSpPr txBox="1"/>
          <p:nvPr/>
        </p:nvSpPr>
        <p:spPr>
          <a:xfrm>
            <a:off x="1683656" y="7700902"/>
            <a:ext cx="5631543" cy="30353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800"/>
              </a:lnSpc>
              <a:buClr>
                <a:schemeClr val="accent6">
                  <a:lumMod val="50000"/>
                </a:schemeClr>
              </a:buClr>
            </a:pPr>
            <a:r>
              <a:rPr kumimoji="1" lang="en-US" altLang="ja-JP" sz="20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</a:t>
            </a:r>
            <a:r>
              <a:rPr kumimoji="1" lang="en-US" altLang="ja-JP" sz="20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（高校生以下半額）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4A2AE740-6D82-5D18-B8CB-8529C3BF595A}"/>
              </a:ext>
            </a:extLst>
          </p:cNvPr>
          <p:cNvSpPr/>
          <p:nvPr/>
        </p:nvSpPr>
        <p:spPr>
          <a:xfrm>
            <a:off x="248296" y="7631052"/>
            <a:ext cx="1415404" cy="367349"/>
          </a:xfrm>
          <a:prstGeom prst="roundRect">
            <a:avLst>
              <a:gd name="adj" fmla="val 43185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ja-JP" alt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利用料金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AD997F9-A436-346A-505E-E0F8DEE67218}"/>
              </a:ext>
            </a:extLst>
          </p:cNvPr>
          <p:cNvSpPr txBox="1"/>
          <p:nvPr/>
        </p:nvSpPr>
        <p:spPr>
          <a:xfrm>
            <a:off x="1683656" y="8215252"/>
            <a:ext cx="5631543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800"/>
              </a:lnSpc>
              <a:buClr>
                <a:schemeClr val="accent6">
                  <a:lumMod val="50000"/>
                </a:schemeClr>
              </a:buClr>
            </a:pPr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利用日の前日の１７時までに電話で予約</a:t>
            </a:r>
            <a:endParaRPr kumimoji="1" lang="en-US" altLang="ja-JP" sz="2000" b="1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61925" indent="-161925">
              <a:lnSpc>
                <a:spcPts val="18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予約受付時間は</a:t>
            </a: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時～</a:t>
            </a:r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9F2E8597-1348-E437-B101-1EBB9FB78FF8}"/>
              </a:ext>
            </a:extLst>
          </p:cNvPr>
          <p:cNvSpPr/>
          <p:nvPr/>
        </p:nvSpPr>
        <p:spPr>
          <a:xfrm>
            <a:off x="248296" y="8215252"/>
            <a:ext cx="1415404" cy="367349"/>
          </a:xfrm>
          <a:prstGeom prst="roundRect">
            <a:avLst>
              <a:gd name="adj" fmla="val 43185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ja-JP" alt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利用方法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BFE086C-7DB8-E73D-D013-42D1E3A575D0}"/>
              </a:ext>
            </a:extLst>
          </p:cNvPr>
          <p:cNvSpPr txBox="1"/>
          <p:nvPr/>
        </p:nvSpPr>
        <p:spPr>
          <a:xfrm>
            <a:off x="1650214" y="9303915"/>
            <a:ext cx="4475844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61925" indent="-161925">
              <a:lnSpc>
                <a:spcPts val="18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乗合タクシーの利用を希望する方は、事前に</a:t>
            </a:r>
            <a:r>
              <a:rPr kumimoji="1" lang="ja-JP" altLang="en-US" sz="20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利用登録</a:t>
            </a:r>
            <a:r>
              <a:rPr kumimoji="1" lang="ja-JP" altLang="en-US" sz="12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が必要です。</a:t>
            </a:r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登録完了には数日かかる場合があります。</a:t>
            </a:r>
            <a:endParaRPr kumimoji="1" lang="en-US" altLang="ja-JP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61925" indent="-161925">
              <a:lnSpc>
                <a:spcPts val="18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利用登録申請書は、塩田庁舎市民課・嬉野庁舎新幹線・まちづくり課にて受け付けています。</a:t>
            </a:r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BBD1EAE5-0323-E9E5-6FEE-BAC248F55168}"/>
              </a:ext>
            </a:extLst>
          </p:cNvPr>
          <p:cNvSpPr/>
          <p:nvPr/>
        </p:nvSpPr>
        <p:spPr>
          <a:xfrm>
            <a:off x="248296" y="9306774"/>
            <a:ext cx="1415404" cy="367349"/>
          </a:xfrm>
          <a:prstGeom prst="roundRect">
            <a:avLst>
              <a:gd name="adj" fmla="val 43185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ja-JP" alt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</a:t>
            </a: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0F314928-33C2-30E8-71AC-2DBCE5CC0E32}"/>
              </a:ext>
            </a:extLst>
          </p:cNvPr>
          <p:cNvGrpSpPr/>
          <p:nvPr/>
        </p:nvGrpSpPr>
        <p:grpSpPr>
          <a:xfrm>
            <a:off x="1456415" y="8694168"/>
            <a:ext cx="4886017" cy="438238"/>
            <a:chOff x="1165431" y="8169173"/>
            <a:chExt cx="4886017" cy="438238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289D222-486C-663E-3A4D-EB1AFD9893CE}"/>
                </a:ext>
              </a:extLst>
            </p:cNvPr>
            <p:cNvSpPr txBox="1"/>
            <p:nvPr/>
          </p:nvSpPr>
          <p:spPr>
            <a:xfrm>
              <a:off x="1165431" y="8169173"/>
              <a:ext cx="4886017" cy="43823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softEdge rad="31750"/>
            </a:effectLst>
          </p:spPr>
          <p:txBody>
            <a:bodyPr wrap="square" lIns="72000" tIns="90000" rIns="72000" bIns="90000" rtlCol="0" anchor="ctr" anchorCtr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予約受付 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0954-62-0033</a:t>
              </a:r>
              <a:r>
                <a:rPr kumimoji="1" lang="en-US" altLang="ja-JP" sz="2000" b="1" dirty="0">
                  <a:solidFill>
                    <a:schemeClr val="accent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（再耕庵タクシー）</a:t>
              </a:r>
              <a:endParaRPr kumimoji="1"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B95CA492-3859-BFD5-3470-08EF4FDEBDCB}"/>
                </a:ext>
              </a:extLst>
            </p:cNvPr>
            <p:cNvSpPr/>
            <p:nvPr/>
          </p:nvSpPr>
          <p:spPr>
            <a:xfrm>
              <a:off x="1212850" y="8218797"/>
              <a:ext cx="4787900" cy="321953"/>
            </a:xfrm>
            <a:prstGeom prst="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5B371D8-5544-4267-B2DA-2DCE01792D45}"/>
              </a:ext>
            </a:extLst>
          </p:cNvPr>
          <p:cNvGrpSpPr/>
          <p:nvPr/>
        </p:nvGrpSpPr>
        <p:grpSpPr>
          <a:xfrm>
            <a:off x="321232" y="1773172"/>
            <a:ext cx="7014496" cy="1360177"/>
            <a:chOff x="378671" y="2421568"/>
            <a:chExt cx="7014496" cy="1360177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8671" y="2421568"/>
              <a:ext cx="7014496" cy="1356113"/>
              <a:chOff x="222702" y="2724624"/>
              <a:chExt cx="7014496" cy="1356113"/>
            </a:xfrm>
          </p:grpSpPr>
          <p:sp>
            <p:nvSpPr>
              <p:cNvPr id="2" name="雲 1">
                <a:extLst>
                  <a:ext uri="{FF2B5EF4-FFF2-40B4-BE49-F238E27FC236}">
                    <a16:creationId xmlns:a16="http://schemas.microsoft.com/office/drawing/2014/main" id="{8CB6A057-FE5A-06A2-50B4-0C1B92ABB2FE}"/>
                  </a:ext>
                </a:extLst>
              </p:cNvPr>
              <p:cNvSpPr/>
              <p:nvPr/>
            </p:nvSpPr>
            <p:spPr>
              <a:xfrm rot="11247890">
                <a:off x="222702" y="2971005"/>
                <a:ext cx="2879011" cy="1109732"/>
              </a:xfrm>
              <a:prstGeom prst="cloud">
                <a:avLst/>
              </a:prstGeom>
              <a:solidFill>
                <a:srgbClr val="E9F8E4"/>
              </a:solidFill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雲 5">
                <a:extLst>
                  <a:ext uri="{FF2B5EF4-FFF2-40B4-BE49-F238E27FC236}">
                    <a16:creationId xmlns:a16="http://schemas.microsoft.com/office/drawing/2014/main" id="{372B0C4A-04BD-15A9-EEED-820021076D1D}"/>
                  </a:ext>
                </a:extLst>
              </p:cNvPr>
              <p:cNvSpPr/>
              <p:nvPr/>
            </p:nvSpPr>
            <p:spPr>
              <a:xfrm rot="11247890">
                <a:off x="4358187" y="2971005"/>
                <a:ext cx="2879011" cy="1109732"/>
              </a:xfrm>
              <a:prstGeom prst="cloud">
                <a:avLst/>
              </a:prstGeom>
              <a:solidFill>
                <a:srgbClr val="E9F8E4"/>
              </a:solidFill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矢印: 左右 3">
                <a:extLst>
                  <a:ext uri="{FF2B5EF4-FFF2-40B4-BE49-F238E27FC236}">
                    <a16:creationId xmlns:a16="http://schemas.microsoft.com/office/drawing/2014/main" id="{FCD0BB14-082F-F202-C42D-7FF54AA55815}"/>
                  </a:ext>
                </a:extLst>
              </p:cNvPr>
              <p:cNvSpPr/>
              <p:nvPr/>
            </p:nvSpPr>
            <p:spPr>
              <a:xfrm>
                <a:off x="3210708" y="3545846"/>
                <a:ext cx="1038485" cy="322376"/>
              </a:xfrm>
              <a:prstGeom prst="leftRightArrow">
                <a:avLst>
                  <a:gd name="adj1" fmla="val 50000"/>
                  <a:gd name="adj2" fmla="val 41535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9873C16-DC6D-411B-AE0E-6AA0C88AC363}"/>
                  </a:ext>
                </a:extLst>
              </p:cNvPr>
              <p:cNvSpPr txBox="1"/>
              <p:nvPr/>
            </p:nvSpPr>
            <p:spPr>
              <a:xfrm>
                <a:off x="1095497" y="3210377"/>
                <a:ext cx="1723647" cy="565146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pPr algn="ctr"/>
                <a:r>
                  <a:rPr kumimoji="1" lang="ja-JP" altLang="en-US" sz="3200" b="1" dirty="0">
                    <a:solidFill>
                      <a:srgbClr val="FF0000"/>
                    </a:solidFill>
                    <a:effectLst>
                      <a:glow rad="1270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「ご自宅」</a:t>
                </a: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FB99A12-DFEA-99F0-3A03-BE5DB058721D}"/>
                  </a:ext>
                </a:extLst>
              </p:cNvPr>
              <p:cNvSpPr txBox="1"/>
              <p:nvPr/>
            </p:nvSpPr>
            <p:spPr>
              <a:xfrm>
                <a:off x="4229453" y="3140950"/>
                <a:ext cx="2392102" cy="780589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kumimoji="1" lang="ja-JP" altLang="en-US" sz="3200" b="1" dirty="0">
                    <a:solidFill>
                      <a:srgbClr val="FF0000"/>
                    </a:solidFill>
                    <a:effectLst>
                      <a:glow rad="1778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「目的地</a:t>
                </a:r>
                <a:r>
                  <a:rPr kumimoji="1" lang="en-US" altLang="ja-JP" sz="3200" b="1" baseline="30000" dirty="0">
                    <a:effectLst>
                      <a:glow rad="1778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kumimoji="1" lang="ja-JP" altLang="en-US" sz="3200" b="1" dirty="0">
                    <a:solidFill>
                      <a:srgbClr val="FF0000"/>
                    </a:solidFill>
                    <a:effectLst>
                      <a:glow rad="1778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」</a:t>
                </a:r>
                <a:br>
                  <a:rPr kumimoji="1" lang="en-US" altLang="ja-JP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778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</a:br>
                <a:r>
                  <a:rPr kumimoji="1" lang="en-US" altLang="ja-JP" sz="1400" b="1" dirty="0">
                    <a:effectLst>
                      <a:glow rad="1778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kumimoji="1" lang="ja-JP" altLang="en-US" sz="1400" b="1" dirty="0">
                    <a:effectLst>
                      <a:glow rad="1778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詳細は裏面参照</a:t>
                </a:r>
                <a:endParaRPr kumimoji="1" lang="ja-JP" altLang="en-US" b="1" dirty="0">
                  <a:effectLst>
                    <a:glow rad="1778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grpSp>
            <p:nvGrpSpPr>
              <p:cNvPr id="23" name="グループ化 22"/>
              <p:cNvGrpSpPr/>
              <p:nvPr/>
            </p:nvGrpSpPr>
            <p:grpSpPr>
              <a:xfrm rot="635410">
                <a:off x="3697614" y="2724624"/>
                <a:ext cx="553631" cy="923330"/>
                <a:chOff x="6653788" y="1884427"/>
                <a:chExt cx="553631" cy="923330"/>
              </a:xfrm>
            </p:grpSpPr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3EB38C3D-712F-21E2-7DD4-376B65DB739E}"/>
                    </a:ext>
                  </a:extLst>
                </p:cNvPr>
                <p:cNvSpPr txBox="1"/>
                <p:nvPr/>
              </p:nvSpPr>
              <p:spPr>
                <a:xfrm>
                  <a:off x="6828478" y="1884427"/>
                  <a:ext cx="215444" cy="923330"/>
                </a:xfrm>
                <a:prstGeom prst="rect">
                  <a:avLst/>
                </a:prstGeom>
                <a:noFill/>
              </p:spPr>
              <p:txBody>
                <a:bodyPr vert="eaVert" wrap="square" lIns="0" tIns="36000" rIns="0" bIns="36000" rtlCol="0">
                  <a:spAutoFit/>
                </a:bodyPr>
                <a:lstStyle/>
                <a:p>
                  <a:pPr algn="ctr"/>
                  <a:r>
                    <a:rPr kumimoji="1" lang="ja-JP" altLang="en-US" sz="1400" b="1" spc="200" dirty="0">
                      <a:effectLst/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安心！</a:t>
                  </a:r>
                </a:p>
              </p:txBody>
            </p: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BEFCACB8-4858-5F94-CEA6-96FCF1AEC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53788" y="2107966"/>
                  <a:ext cx="166724" cy="5250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>
                  <a:extLst>
                    <a:ext uri="{FF2B5EF4-FFF2-40B4-BE49-F238E27FC236}">
                      <a16:creationId xmlns:a16="http://schemas.microsoft.com/office/drawing/2014/main" id="{13EC0F37-BF2B-40A4-B95B-90DC126683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40695" y="2107966"/>
                  <a:ext cx="166724" cy="5250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グループ化 80"/>
              <p:cNvGrpSpPr/>
              <p:nvPr/>
            </p:nvGrpSpPr>
            <p:grpSpPr>
              <a:xfrm rot="21021136">
                <a:off x="3051943" y="2727351"/>
                <a:ext cx="553632" cy="923330"/>
                <a:chOff x="6652845" y="2056952"/>
                <a:chExt cx="553632" cy="923330"/>
              </a:xfrm>
            </p:grpSpPr>
            <p:sp>
              <p:nvSpPr>
                <p:cNvPr id="82" name="テキスト ボックス 81">
                  <a:extLst>
                    <a:ext uri="{FF2B5EF4-FFF2-40B4-BE49-F238E27FC236}">
                      <a16:creationId xmlns:a16="http://schemas.microsoft.com/office/drawing/2014/main" id="{3EB38C3D-712F-21E2-7DD4-376B65DB739E}"/>
                    </a:ext>
                  </a:extLst>
                </p:cNvPr>
                <p:cNvSpPr txBox="1"/>
                <p:nvPr/>
              </p:nvSpPr>
              <p:spPr>
                <a:xfrm>
                  <a:off x="6827535" y="2056952"/>
                  <a:ext cx="215444" cy="923330"/>
                </a:xfrm>
                <a:prstGeom prst="rect">
                  <a:avLst/>
                </a:prstGeom>
                <a:noFill/>
              </p:spPr>
              <p:txBody>
                <a:bodyPr vert="eaVert" wrap="square" lIns="0" tIns="36000" rIns="0" bIns="36000" rtlCol="0">
                  <a:spAutoFit/>
                </a:bodyPr>
                <a:lstStyle/>
                <a:p>
                  <a:pPr algn="ctr"/>
                  <a:r>
                    <a:rPr kumimoji="1" lang="ja-JP" altLang="en-US" sz="1400" b="1" spc="200" dirty="0">
                      <a:effectLst/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便利！</a:t>
                  </a:r>
                </a:p>
              </p:txBody>
            </p:sp>
            <p:cxnSp>
              <p:nvCxnSpPr>
                <p:cNvPr id="83" name="直線コネクタ 82">
                  <a:extLst>
                    <a:ext uri="{FF2B5EF4-FFF2-40B4-BE49-F238E27FC236}">
                      <a16:creationId xmlns:a16="http://schemas.microsoft.com/office/drawing/2014/main" id="{BEFCACB8-4858-5F94-CEA6-96FCF1AEC2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52845" y="2280491"/>
                  <a:ext cx="166724" cy="5250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>
                  <a:extLst>
                    <a:ext uri="{FF2B5EF4-FFF2-40B4-BE49-F238E27FC236}">
                      <a16:creationId xmlns:a16="http://schemas.microsoft.com/office/drawing/2014/main" id="{13EC0F37-BF2B-40A4-B95B-90DC126683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39753" y="2280491"/>
                  <a:ext cx="166724" cy="52506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399E9DCE-DCD6-464B-8864-70EF59708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550" y="2793933"/>
              <a:ext cx="849144" cy="987812"/>
            </a:xfrm>
            <a:prstGeom prst="rect">
              <a:avLst/>
            </a:prstGeom>
          </p:spPr>
        </p:pic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73997514-4B77-4294-89A9-DC613FE17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75" y="2719774"/>
              <a:ext cx="713095" cy="770225"/>
            </a:xfrm>
            <a:prstGeom prst="rect">
              <a:avLst/>
            </a:prstGeom>
          </p:spPr>
        </p:pic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97F6B2E9-80C7-4CAF-80B2-4337D9682072}"/>
              </a:ext>
            </a:extLst>
          </p:cNvPr>
          <p:cNvGrpSpPr/>
          <p:nvPr/>
        </p:nvGrpSpPr>
        <p:grpSpPr>
          <a:xfrm>
            <a:off x="-1481357" y="55717"/>
            <a:ext cx="10719581" cy="779616"/>
            <a:chOff x="-9031414" y="2441965"/>
            <a:chExt cx="10719581" cy="779616"/>
          </a:xfrm>
        </p:grpSpPr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2D38E8C1-9C2B-4162-887E-D26C57F854E9}"/>
                </a:ext>
              </a:extLst>
            </p:cNvPr>
            <p:cNvSpPr txBox="1"/>
            <p:nvPr/>
          </p:nvSpPr>
          <p:spPr>
            <a:xfrm>
              <a:off x="-8685242" y="2456948"/>
              <a:ext cx="10062709" cy="764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ja-JP" altLang="en-US" sz="4400" spc="200" dirty="0">
                  <a:ln w="63500">
                    <a:solidFill>
                      <a:schemeClr val="bg1"/>
                    </a:solidFill>
                  </a:ln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愛称：ごましおタクシー</a:t>
              </a:r>
              <a:endParaRPr kumimoji="1" lang="en-US" altLang="ja-JP" sz="4000" spc="200" dirty="0">
                <a:ln w="63500">
                  <a:solidFill>
                    <a:schemeClr val="bg1"/>
                  </a:solidFill>
                </a:ln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3F9C2FBD-2F52-4AC9-A962-963B375B93D6}"/>
                </a:ext>
              </a:extLst>
            </p:cNvPr>
            <p:cNvSpPr txBox="1"/>
            <p:nvPr/>
          </p:nvSpPr>
          <p:spPr>
            <a:xfrm>
              <a:off x="-9031414" y="2441965"/>
              <a:ext cx="10719581" cy="764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ja-JP" altLang="en-US" sz="4400" spc="200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愛称：ごましおタクシー</a:t>
              </a:r>
              <a:endParaRPr kumimoji="1" lang="en-US" altLang="ja-JP" sz="3200" b="1" spc="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19645">
            <a:off x="253831" y="3592782"/>
            <a:ext cx="1466538" cy="1842346"/>
          </a:xfrm>
          <a:prstGeom prst="rect">
            <a:avLst/>
          </a:prstGeom>
        </p:spPr>
      </p:pic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029B0E7E-D1F9-41DC-8AE0-48712EBA4EB8}"/>
              </a:ext>
            </a:extLst>
          </p:cNvPr>
          <p:cNvSpPr txBox="1"/>
          <p:nvPr/>
        </p:nvSpPr>
        <p:spPr>
          <a:xfrm>
            <a:off x="4096426" y="3464461"/>
            <a:ext cx="2886363" cy="442035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kumimoji="1"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利用者から大好評！</a:t>
            </a:r>
            <a:endParaRPr kumimoji="1" lang="en-US" altLang="ja-JP" sz="2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1FC3601-9E72-4BA4-8F5E-022A546990DF}"/>
              </a:ext>
            </a:extLst>
          </p:cNvPr>
          <p:cNvGrpSpPr/>
          <p:nvPr/>
        </p:nvGrpSpPr>
        <p:grpSpPr>
          <a:xfrm>
            <a:off x="4124973" y="3927195"/>
            <a:ext cx="3287864" cy="2013220"/>
            <a:chOff x="4200571" y="4257736"/>
            <a:chExt cx="3287864" cy="2013220"/>
          </a:xfrm>
        </p:grpSpPr>
        <p:pic>
          <p:nvPicPr>
            <p:cNvPr id="88" name="グラフィックス 87">
              <a:extLst>
                <a:ext uri="{FF2B5EF4-FFF2-40B4-BE49-F238E27FC236}">
                  <a16:creationId xmlns:a16="http://schemas.microsoft.com/office/drawing/2014/main" id="{11936B73-F9FF-F4AD-B2C5-58BC23943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5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3000" contrast="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0571" y="4354486"/>
              <a:ext cx="3287864" cy="191647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4820ECEB-25DD-49C9-846C-C23A49F0E531}"/>
                </a:ext>
              </a:extLst>
            </p:cNvPr>
            <p:cNvCxnSpPr>
              <a:cxnSpLocks/>
            </p:cNvCxnSpPr>
            <p:nvPr/>
          </p:nvCxnSpPr>
          <p:spPr>
            <a:xfrm>
              <a:off x="4991813" y="4274507"/>
              <a:ext cx="299821" cy="3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B653BDC8-87E5-4758-B114-C05FED282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6796" y="4257736"/>
              <a:ext cx="27155" cy="2813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A5CEE35-E9EF-4745-822C-7267B8ED173E}"/>
              </a:ext>
            </a:extLst>
          </p:cNvPr>
          <p:cNvGrpSpPr/>
          <p:nvPr/>
        </p:nvGrpSpPr>
        <p:grpSpPr>
          <a:xfrm>
            <a:off x="1652884" y="3461037"/>
            <a:ext cx="2637359" cy="1105276"/>
            <a:chOff x="1451540" y="3518974"/>
            <a:chExt cx="2637359" cy="1105276"/>
          </a:xfrm>
        </p:grpSpPr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E3763FE4-8A15-4EDA-B812-4F54627ED9F9}"/>
                </a:ext>
              </a:extLst>
            </p:cNvPr>
            <p:cNvSpPr/>
            <p:nvPr/>
          </p:nvSpPr>
          <p:spPr>
            <a:xfrm rot="20679973">
              <a:off x="1451540" y="4010719"/>
              <a:ext cx="464234" cy="365760"/>
            </a:xfrm>
            <a:custGeom>
              <a:avLst/>
              <a:gdLst>
                <a:gd name="connsiteX0" fmla="*/ 0 w 464234"/>
                <a:gd name="connsiteY0" fmla="*/ 154745 h 365760"/>
                <a:gd name="connsiteX1" fmla="*/ 464234 w 464234"/>
                <a:gd name="connsiteY1" fmla="*/ 0 h 365760"/>
                <a:gd name="connsiteX2" fmla="*/ 365760 w 464234"/>
                <a:gd name="connsiteY2" fmla="*/ 365760 h 365760"/>
                <a:gd name="connsiteX3" fmla="*/ 0 w 464234"/>
                <a:gd name="connsiteY3" fmla="*/ 154745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234" h="365760">
                  <a:moveTo>
                    <a:pt x="0" y="154745"/>
                  </a:moveTo>
                  <a:lnTo>
                    <a:pt x="464234" y="0"/>
                  </a:lnTo>
                  <a:lnTo>
                    <a:pt x="365760" y="365760"/>
                  </a:lnTo>
                  <a:lnTo>
                    <a:pt x="0" y="154745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lnSpc>
                  <a:spcPts val="2400"/>
                </a:lnSpc>
              </a:pPr>
              <a:endParaRPr kumimoji="1" lang="ja-JP" altLang="en-US" dirty="0"/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FB0E5837-F72B-45BD-8E98-ED171CAE4D55}"/>
                </a:ext>
              </a:extLst>
            </p:cNvPr>
            <p:cNvGrpSpPr/>
            <p:nvPr/>
          </p:nvGrpSpPr>
          <p:grpSpPr>
            <a:xfrm>
              <a:off x="1633251" y="3518974"/>
              <a:ext cx="2455648" cy="1105276"/>
              <a:chOff x="1535925" y="3920774"/>
              <a:chExt cx="1548129" cy="1209120"/>
            </a:xfrm>
          </p:grpSpPr>
          <p:sp>
            <p:nvSpPr>
              <p:cNvPr id="58" name="雲 57">
                <a:extLst>
                  <a:ext uri="{FF2B5EF4-FFF2-40B4-BE49-F238E27FC236}">
                    <a16:creationId xmlns:a16="http://schemas.microsoft.com/office/drawing/2014/main" id="{8CB6A057-FE5A-06A2-50B4-0C1B92ABB2FE}"/>
                  </a:ext>
                </a:extLst>
              </p:cNvPr>
              <p:cNvSpPr/>
              <p:nvPr/>
            </p:nvSpPr>
            <p:spPr>
              <a:xfrm rot="10800000">
                <a:off x="1535925" y="3920774"/>
                <a:ext cx="1259467" cy="1209120"/>
              </a:xfrm>
              <a:prstGeom prst="cloud">
                <a:avLst/>
              </a:prstGeom>
              <a:solidFill>
                <a:srgbClr val="E9F8E4"/>
              </a:solidFill>
              <a:ln w="571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59873C16-DC6D-411B-AE0E-6AA0C88AC363}"/>
                  </a:ext>
                </a:extLst>
              </p:cNvPr>
              <p:cNvSpPr txBox="1"/>
              <p:nvPr/>
            </p:nvSpPr>
            <p:spPr>
              <a:xfrm rot="21125217">
                <a:off x="1741331" y="4019846"/>
                <a:ext cx="1342723" cy="887597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rgbClr val="0070C0"/>
                    </a:solidFill>
                    <a:effectLst>
                      <a:glow rad="1270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利用者</a:t>
                </a:r>
                <a:endParaRPr kumimoji="1" lang="en-US" altLang="ja-JP" sz="2400" b="1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r>
                  <a:rPr kumimoji="1" lang="ja-JP" altLang="en-US" sz="2400" b="1" dirty="0">
                    <a:solidFill>
                      <a:srgbClr val="0070C0"/>
                    </a:solidFill>
                    <a:effectLst>
                      <a:glow rad="1270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増加中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  <a:effectLst>
                      <a:glow rad="1270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!</a:t>
                </a:r>
                <a:r>
                  <a:rPr kumimoji="1" lang="ja-JP" altLang="en-US" sz="2400" b="1" dirty="0">
                    <a:solidFill>
                      <a:srgbClr val="0070C0"/>
                    </a:solidFill>
                    <a:effectLst>
                      <a:glow rad="1270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！</a:t>
                </a:r>
              </a:p>
            </p:txBody>
          </p:sp>
        </p:grp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7CDD33D-0B20-43EC-AB94-4D6D2933FA12}"/>
              </a:ext>
            </a:extLst>
          </p:cNvPr>
          <p:cNvSpPr txBox="1"/>
          <p:nvPr/>
        </p:nvSpPr>
        <p:spPr>
          <a:xfrm>
            <a:off x="2724208" y="1296738"/>
            <a:ext cx="6622036" cy="34970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ごましお健康</a:t>
            </a:r>
            <a:r>
              <a:rPr kumimoji="1" lang="ja-JP" altLang="en-US" b="1" dirty="0" err="1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くらぶの</a:t>
            </a: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送迎車とは異なります。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30906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6FA5EDEA-201C-4FBA-B200-6675CC9F9158}"/>
              </a:ext>
            </a:extLst>
          </p:cNvPr>
          <p:cNvGrpSpPr/>
          <p:nvPr/>
        </p:nvGrpSpPr>
        <p:grpSpPr>
          <a:xfrm>
            <a:off x="97745" y="8015052"/>
            <a:ext cx="7225044" cy="526947"/>
            <a:chOff x="-234378" y="6953522"/>
            <a:chExt cx="7800513" cy="393539"/>
          </a:xfrm>
        </p:grpSpPr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155783F5-7F1B-4D12-AE97-56BC39B90778}"/>
                </a:ext>
              </a:extLst>
            </p:cNvPr>
            <p:cNvSpPr/>
            <p:nvPr/>
          </p:nvSpPr>
          <p:spPr>
            <a:xfrm>
              <a:off x="-234092" y="6953522"/>
              <a:ext cx="7800227" cy="2117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D16F338B-8F87-4A94-89A0-1918A249FCE1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>
              <a:off x="38237" y="7050366"/>
              <a:ext cx="7527898" cy="9043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92E64EEB-BD02-4A09-B596-8D90B3AD630E}"/>
                </a:ext>
              </a:extLst>
            </p:cNvPr>
            <p:cNvSpPr/>
            <p:nvPr/>
          </p:nvSpPr>
          <p:spPr>
            <a:xfrm>
              <a:off x="-234378" y="7104556"/>
              <a:ext cx="7799124" cy="242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2ACC85C8-2DBF-4713-B511-05F8BA3B00E6}"/>
                </a:ext>
              </a:extLst>
            </p:cNvPr>
            <p:cNvCxnSpPr>
              <a:cxnSpLocks/>
            </p:cNvCxnSpPr>
            <p:nvPr/>
          </p:nvCxnSpPr>
          <p:spPr>
            <a:xfrm>
              <a:off x="24279" y="7221498"/>
              <a:ext cx="7527898" cy="8848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5682D4-616E-C2CD-15BF-D1CAD26673F8}"/>
              </a:ext>
            </a:extLst>
          </p:cNvPr>
          <p:cNvSpPr txBox="1"/>
          <p:nvPr/>
        </p:nvSpPr>
        <p:spPr>
          <a:xfrm>
            <a:off x="85099" y="154372"/>
            <a:ext cx="7268433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61925" indent="-161925">
              <a:lnSpc>
                <a:spcPts val="2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事前に登録した「ご自宅」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と、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「目的地」以外の場所では乗降いただけません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ので、ご注意ください。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61925" indent="-161925">
              <a:lnSpc>
                <a:spcPts val="2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目的地から目的地への移動はできません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のでご注意ください。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四角形: 角を丸くする 69">
            <a:extLst>
              <a:ext uri="{FF2B5EF4-FFF2-40B4-BE49-F238E27FC236}">
                <a16:creationId xmlns:a16="http://schemas.microsoft.com/office/drawing/2014/main" id="{D2FFF77C-BA93-46EB-ADD8-514BC67CA7DD}"/>
              </a:ext>
            </a:extLst>
          </p:cNvPr>
          <p:cNvSpPr/>
          <p:nvPr/>
        </p:nvSpPr>
        <p:spPr>
          <a:xfrm>
            <a:off x="350248" y="5437654"/>
            <a:ext cx="1629966" cy="400639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電話予約</a:t>
            </a:r>
            <a:endParaRPr kumimoji="1" lang="ja-JP" altLang="en-US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B30DD9E0-DC3F-4CA8-AED6-3CB48CE54E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29" y="5330244"/>
            <a:ext cx="562181" cy="850719"/>
          </a:xfrm>
          <a:prstGeom prst="rect">
            <a:avLst/>
          </a:prstGeom>
        </p:spPr>
      </p:pic>
      <p:sp>
        <p:nvSpPr>
          <p:cNvPr id="52" name="角丸四角形吹き出し 72">
            <a:extLst>
              <a:ext uri="{FF2B5EF4-FFF2-40B4-BE49-F238E27FC236}">
                <a16:creationId xmlns:a16="http://schemas.microsoft.com/office/drawing/2014/main" id="{064C0FD6-AA39-4CCD-BFD9-60F20A02AB53}"/>
              </a:ext>
            </a:extLst>
          </p:cNvPr>
          <p:cNvSpPr/>
          <p:nvPr/>
        </p:nvSpPr>
        <p:spPr>
          <a:xfrm>
            <a:off x="3194930" y="5183470"/>
            <a:ext cx="3691547" cy="1087941"/>
          </a:xfrm>
          <a:prstGeom prst="wedgeRoundRectCallout">
            <a:avLst>
              <a:gd name="adj1" fmla="val -59594"/>
              <a:gd name="adj2" fmla="val -3144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塩田花子です。</a:t>
            </a:r>
            <a:r>
              <a:rPr kumimoji="1" lang="en-US" altLang="ja-JP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28</a:t>
            </a:r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en-US" altLang="ja-JP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r>
              <a:rPr kumimoji="1" lang="en-US" altLang="ja-JP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分に</a:t>
            </a:r>
            <a:endParaRPr kumimoji="1" lang="en-US" altLang="ja-JP" sz="1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（塩田町大字●●）にお迎えをお願いします。</a:t>
            </a:r>
            <a:endParaRPr kumimoji="1" lang="en-US" altLang="ja-JP" sz="1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目的地は塩田庁舎です。帰りは、樋口病院に</a:t>
            </a:r>
            <a:r>
              <a:rPr kumimoji="1" lang="en-US" altLang="ja-JP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r>
              <a:rPr kumimoji="1" lang="en-US" altLang="ja-JP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分にお迎えをお願いします。</a:t>
            </a:r>
          </a:p>
        </p:txBody>
      </p:sp>
      <p:sp>
        <p:nvSpPr>
          <p:cNvPr id="54" name="四角形: 角を丸くする 69">
            <a:extLst>
              <a:ext uri="{FF2B5EF4-FFF2-40B4-BE49-F238E27FC236}">
                <a16:creationId xmlns:a16="http://schemas.microsoft.com/office/drawing/2014/main" id="{A151F040-FC55-428E-ACBA-325F03FD8F46}"/>
              </a:ext>
            </a:extLst>
          </p:cNvPr>
          <p:cNvSpPr/>
          <p:nvPr/>
        </p:nvSpPr>
        <p:spPr>
          <a:xfrm>
            <a:off x="361959" y="6523883"/>
            <a:ext cx="1629966" cy="38350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乗車（送迎）</a:t>
            </a:r>
            <a:endParaRPr kumimoji="1" lang="ja-JP" altLang="en-US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06730E2F-4F04-495F-8E62-9A1E9E2876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9" y="7195360"/>
            <a:ext cx="915134" cy="988451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042D371D-7EF6-4391-8F52-D8CDF492A2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56" y="7210357"/>
            <a:ext cx="896742" cy="896742"/>
          </a:xfrm>
          <a:prstGeom prst="rect">
            <a:avLst/>
          </a:prstGeom>
        </p:spPr>
      </p:pic>
      <p:sp>
        <p:nvSpPr>
          <p:cNvPr id="64" name="角丸四角形吹き出し 90">
            <a:extLst>
              <a:ext uri="{FF2B5EF4-FFF2-40B4-BE49-F238E27FC236}">
                <a16:creationId xmlns:a16="http://schemas.microsoft.com/office/drawing/2014/main" id="{CED54FAF-CD56-4920-80EB-3E7C137FA569}"/>
              </a:ext>
            </a:extLst>
          </p:cNvPr>
          <p:cNvSpPr/>
          <p:nvPr/>
        </p:nvSpPr>
        <p:spPr>
          <a:xfrm>
            <a:off x="2285465" y="6632329"/>
            <a:ext cx="2536893" cy="481825"/>
          </a:xfrm>
          <a:prstGeom prst="wedgeRoundRectCallout">
            <a:avLst>
              <a:gd name="adj1" fmla="val -59183"/>
              <a:gd name="adj2" fmla="val 4872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予約当日 乗車の際</a:t>
            </a:r>
            <a:r>
              <a:rPr kumimoji="1" lang="en-US" altLang="ja-JP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予約していた、塩田花子です。</a:t>
            </a: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808FA32C-DF73-454A-996A-FA1D0DC593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001" b="6039"/>
          <a:stretch/>
        </p:blipFill>
        <p:spPr>
          <a:xfrm>
            <a:off x="1768390" y="7101527"/>
            <a:ext cx="346296" cy="654311"/>
          </a:xfrm>
          <a:prstGeom prst="rect">
            <a:avLst/>
          </a:prstGeom>
        </p:spPr>
      </p:pic>
      <p:pic>
        <p:nvPicPr>
          <p:cNvPr id="62" name="グラフィックス 87">
            <a:extLst>
              <a:ext uri="{FF2B5EF4-FFF2-40B4-BE49-F238E27FC236}">
                <a16:creationId xmlns:a16="http://schemas.microsoft.com/office/drawing/2014/main" id="{AF3DA0A3-1C51-4CCE-8191-A07EE7FAD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80128">
            <a:off x="1361175" y="7580030"/>
            <a:ext cx="1095523" cy="585487"/>
          </a:xfrm>
          <a:prstGeom prst="rect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F46E6F1-918A-4239-BCDA-4379B96E5C6A}"/>
              </a:ext>
            </a:extLst>
          </p:cNvPr>
          <p:cNvSpPr txBox="1"/>
          <p:nvPr/>
        </p:nvSpPr>
        <p:spPr>
          <a:xfrm>
            <a:off x="2566885" y="7601949"/>
            <a:ext cx="2536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分出発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67CA1FE-1F9B-451F-AD97-CAE4E89AB06D}"/>
              </a:ext>
            </a:extLst>
          </p:cNvPr>
          <p:cNvSpPr txBox="1"/>
          <p:nvPr/>
        </p:nvSpPr>
        <p:spPr>
          <a:xfrm>
            <a:off x="987636" y="10214991"/>
            <a:ext cx="5695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ご予約の状況に応じて、バスのように他のお客様と同乗となる場合がございます。</a:t>
            </a: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CDEBE55E-7595-476B-89A7-83855FE06811}"/>
              </a:ext>
            </a:extLst>
          </p:cNvPr>
          <p:cNvGrpSpPr/>
          <p:nvPr/>
        </p:nvGrpSpPr>
        <p:grpSpPr>
          <a:xfrm>
            <a:off x="85065" y="9479824"/>
            <a:ext cx="7225043" cy="526947"/>
            <a:chOff x="-234378" y="6953522"/>
            <a:chExt cx="7800513" cy="393539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9C7C7B2B-C6ED-4A47-877C-D9EA52739961}"/>
                </a:ext>
              </a:extLst>
            </p:cNvPr>
            <p:cNvSpPr/>
            <p:nvPr/>
          </p:nvSpPr>
          <p:spPr>
            <a:xfrm>
              <a:off x="-234092" y="6953522"/>
              <a:ext cx="7800227" cy="2117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82DEFE88-2CAA-46AF-84D8-585ED6761025}"/>
                </a:ext>
              </a:extLst>
            </p:cNvPr>
            <p:cNvCxnSpPr>
              <a:cxnSpLocks/>
              <a:endCxn id="85" idx="3"/>
            </p:cNvCxnSpPr>
            <p:nvPr/>
          </p:nvCxnSpPr>
          <p:spPr>
            <a:xfrm>
              <a:off x="38237" y="7050366"/>
              <a:ext cx="7527898" cy="9043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2C0030B9-28EA-4F3F-9A1A-947CDA8FB071}"/>
                </a:ext>
              </a:extLst>
            </p:cNvPr>
            <p:cNvSpPr/>
            <p:nvPr/>
          </p:nvSpPr>
          <p:spPr>
            <a:xfrm>
              <a:off x="-234378" y="7104556"/>
              <a:ext cx="7799124" cy="242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84836DF5-D517-4449-A5F6-59D917A5E9B6}"/>
                </a:ext>
              </a:extLst>
            </p:cNvPr>
            <p:cNvCxnSpPr>
              <a:cxnSpLocks/>
            </p:cNvCxnSpPr>
            <p:nvPr/>
          </p:nvCxnSpPr>
          <p:spPr>
            <a:xfrm>
              <a:off x="24279" y="7221498"/>
              <a:ext cx="7527898" cy="8848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角丸四角形 61">
            <a:extLst>
              <a:ext uri="{FF2B5EF4-FFF2-40B4-BE49-F238E27FC236}">
                <a16:creationId xmlns:a16="http://schemas.microsoft.com/office/drawing/2014/main" id="{E0FE05F0-E2D5-4D96-B2D0-65810244555F}"/>
              </a:ext>
            </a:extLst>
          </p:cNvPr>
          <p:cNvSpPr/>
          <p:nvPr/>
        </p:nvSpPr>
        <p:spPr>
          <a:xfrm>
            <a:off x="97745" y="5021909"/>
            <a:ext cx="7225043" cy="5587483"/>
          </a:xfrm>
          <a:prstGeom prst="roundRect">
            <a:avLst>
              <a:gd name="adj" fmla="val 12130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3948BCCB-2023-4DC7-BE9F-18E3067F90F0}"/>
              </a:ext>
            </a:extLst>
          </p:cNvPr>
          <p:cNvSpPr/>
          <p:nvPr/>
        </p:nvSpPr>
        <p:spPr>
          <a:xfrm>
            <a:off x="236887" y="4856520"/>
            <a:ext cx="3182698" cy="413273"/>
          </a:xfrm>
          <a:prstGeom prst="roundRect">
            <a:avLst>
              <a:gd name="adj" fmla="val 43185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ご利用方法・ご利用例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AB852D4-582E-4655-9FC8-02D84CD005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87" y="7225991"/>
            <a:ext cx="575960" cy="91604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6BD0EE9-D848-41BD-983D-79BC7A554459}"/>
              </a:ext>
            </a:extLst>
          </p:cNvPr>
          <p:cNvSpPr txBox="1"/>
          <p:nvPr/>
        </p:nvSpPr>
        <p:spPr>
          <a:xfrm>
            <a:off x="5376875" y="7465576"/>
            <a:ext cx="114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樋口病院へ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歩いて移動</a:t>
            </a: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95B4E585-8959-4D2D-9FB7-1F5471A18E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001" b="6039"/>
          <a:stretch/>
        </p:blipFill>
        <p:spPr>
          <a:xfrm>
            <a:off x="4909984" y="8774291"/>
            <a:ext cx="346296" cy="65431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C7C0811B-92D1-45E6-A074-D291928F54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9" y="8655979"/>
            <a:ext cx="915134" cy="988451"/>
          </a:xfrm>
          <a:prstGeom prst="rect">
            <a:avLst/>
          </a:prstGeom>
        </p:spPr>
      </p:pic>
      <p:pic>
        <p:nvPicPr>
          <p:cNvPr id="95" name="グラフィックス 87">
            <a:extLst>
              <a:ext uri="{FF2B5EF4-FFF2-40B4-BE49-F238E27FC236}">
                <a16:creationId xmlns:a16="http://schemas.microsoft.com/office/drawing/2014/main" id="{400ED1CE-8E63-4160-B82C-0A058D536F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3000"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0148" y="9160289"/>
            <a:ext cx="951625" cy="55469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7B47655-C52E-4750-AF06-9F3420F58A56}"/>
              </a:ext>
            </a:extLst>
          </p:cNvPr>
          <p:cNvSpPr txBox="1"/>
          <p:nvPr/>
        </p:nvSpPr>
        <p:spPr>
          <a:xfrm>
            <a:off x="3311077" y="9119661"/>
            <a:ext cx="2536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分出発</a:t>
            </a:r>
          </a:p>
        </p:txBody>
      </p:sp>
      <p:sp>
        <p:nvSpPr>
          <p:cNvPr id="97" name="四角形: 角を丸くする 69">
            <a:extLst>
              <a:ext uri="{FF2B5EF4-FFF2-40B4-BE49-F238E27FC236}">
                <a16:creationId xmlns:a16="http://schemas.microsoft.com/office/drawing/2014/main" id="{1C8569C3-9446-4566-8A1B-7A2FEBC2C388}"/>
              </a:ext>
            </a:extLst>
          </p:cNvPr>
          <p:cNvSpPr/>
          <p:nvPr/>
        </p:nvSpPr>
        <p:spPr>
          <a:xfrm>
            <a:off x="2233969" y="7174605"/>
            <a:ext cx="500858" cy="40063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endParaRPr kumimoji="1" lang="ja-JP" altLang="en-US" sz="105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DF2C2DA5-3845-40DF-9C7F-16BE9383EB91}"/>
              </a:ext>
            </a:extLst>
          </p:cNvPr>
          <p:cNvSpPr txBox="1"/>
          <p:nvPr/>
        </p:nvSpPr>
        <p:spPr>
          <a:xfrm>
            <a:off x="6348569" y="9154029"/>
            <a:ext cx="575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受診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2368019-4044-4542-8B1C-CE55DC23F405}"/>
              </a:ext>
            </a:extLst>
          </p:cNvPr>
          <p:cNvGrpSpPr/>
          <p:nvPr/>
        </p:nvGrpSpPr>
        <p:grpSpPr>
          <a:xfrm>
            <a:off x="97745" y="1098175"/>
            <a:ext cx="7268433" cy="3598944"/>
            <a:chOff x="97745" y="139806"/>
            <a:chExt cx="7268433" cy="3598944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940F59B-FB37-41F6-9569-24453761482A}"/>
                </a:ext>
              </a:extLst>
            </p:cNvPr>
            <p:cNvGrpSpPr/>
            <p:nvPr/>
          </p:nvGrpSpPr>
          <p:grpSpPr>
            <a:xfrm>
              <a:off x="279482" y="2059188"/>
              <a:ext cx="6988732" cy="1606942"/>
              <a:chOff x="236886" y="3419092"/>
              <a:chExt cx="7196169" cy="160694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5A178F2B-9A21-4309-A2D1-5EE88AEFB557}"/>
                  </a:ext>
                </a:extLst>
              </p:cNvPr>
              <p:cNvGrpSpPr/>
              <p:nvPr/>
            </p:nvGrpSpPr>
            <p:grpSpPr>
              <a:xfrm>
                <a:off x="236886" y="3419092"/>
                <a:ext cx="7196169" cy="1606942"/>
                <a:chOff x="236886" y="5742074"/>
                <a:chExt cx="7196169" cy="1606942"/>
              </a:xfrm>
            </p:grpSpPr>
            <p:sp>
              <p:nvSpPr>
                <p:cNvPr id="35" name="四角形: 対角を丸める 34">
                  <a:extLst>
                    <a:ext uri="{FF2B5EF4-FFF2-40B4-BE49-F238E27FC236}">
                      <a16:creationId xmlns:a16="http://schemas.microsoft.com/office/drawing/2014/main" id="{246FFB55-67DF-41CB-A7B6-EB5A5BAA0BBA}"/>
                    </a:ext>
                  </a:extLst>
                </p:cNvPr>
                <p:cNvSpPr/>
                <p:nvPr/>
              </p:nvSpPr>
              <p:spPr>
                <a:xfrm>
                  <a:off x="236886" y="5847663"/>
                  <a:ext cx="7196169" cy="1501353"/>
                </a:xfrm>
                <a:prstGeom prst="round2DiagRect">
                  <a:avLst>
                    <a:gd name="adj1" fmla="val 13484"/>
                    <a:gd name="adj2" fmla="val 14694"/>
                  </a:avLst>
                </a:prstGeom>
                <a:solidFill>
                  <a:srgbClr val="DFF4FD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>
                    <a:lnSpc>
                      <a:spcPts val="2400"/>
                    </a:lnSpc>
                  </a:pPr>
                  <a:endParaRPr kumimoji="1" lang="en-US" altLang="ja-JP" dirty="0"/>
                </a:p>
                <a:p>
                  <a:pPr marL="50800" indent="0">
                    <a:buClr>
                      <a:schemeClr val="accent6">
                        <a:lumMod val="50000"/>
                      </a:schemeClr>
                    </a:buClr>
                    <a:buFont typeface="Arial" panose="020B0604020202020204" pitchFamily="34" charset="0"/>
                    <a:buNone/>
                  </a:pPr>
                  <a:r>
                    <a:rPr kumimoji="1" lang="ja-JP" altLang="en-US" sz="1600" b="1" dirty="0">
                      <a:solidFill>
                        <a:schemeClr val="tx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○塩田庁舎　○リバティ　○楠風館　　○佐賀銀行　 ○</a:t>
                  </a:r>
                  <a:r>
                    <a:rPr kumimoji="1" lang="en-US" altLang="ja-JP" sz="1600" b="1" dirty="0">
                      <a:solidFill>
                        <a:schemeClr val="tx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JA</a:t>
                  </a:r>
                  <a:r>
                    <a:rPr kumimoji="1" lang="ja-JP" altLang="en-US" sz="1600" b="1" dirty="0">
                      <a:solidFill>
                        <a:schemeClr val="tx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塩田支所</a:t>
                  </a:r>
                  <a:endParaRPr kumimoji="1" lang="en-US" altLang="ja-JP" sz="1600" b="1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marL="50800" indent="0">
                    <a:buClr>
                      <a:schemeClr val="accent6">
                        <a:lumMod val="50000"/>
                      </a:schemeClr>
                    </a:buClr>
                    <a:buFont typeface="Arial" panose="020B0604020202020204" pitchFamily="34" charset="0"/>
                    <a:buNone/>
                  </a:pPr>
                  <a:r>
                    <a:rPr kumimoji="1" lang="ja-JP" altLang="en-US" sz="1600" b="1" dirty="0">
                      <a:solidFill>
                        <a:schemeClr val="tx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○大草野郵便局　○塩田郵便局　 ○五町田郵便局　○久間郵便局</a:t>
                  </a:r>
                  <a:endParaRPr kumimoji="1" lang="en-US" altLang="ja-JP" sz="1600" b="1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marL="50800" indent="0">
                    <a:buClr>
                      <a:schemeClr val="accent6">
                        <a:lumMod val="50000"/>
                      </a:schemeClr>
                    </a:buClr>
                    <a:buFont typeface="Arial" panose="020B0604020202020204" pitchFamily="34" charset="0"/>
                    <a:buNone/>
                  </a:pPr>
                  <a:r>
                    <a:rPr kumimoji="1" lang="ja-JP" altLang="en-US" sz="1600" b="1" dirty="0">
                      <a:solidFill>
                        <a:schemeClr val="tx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○セブンイレブン塩田馬場下店　○ファミリーマート嬉野塩田店</a:t>
                  </a:r>
                  <a:endParaRPr kumimoji="1" lang="en-US" altLang="ja-JP" sz="1600" b="1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marL="50800" indent="0">
                    <a:buClr>
                      <a:schemeClr val="accent6">
                        <a:lumMod val="50000"/>
                      </a:schemeClr>
                    </a:buClr>
                    <a:buFont typeface="Arial" panose="020B0604020202020204" pitchFamily="34" charset="0"/>
                    <a:buNone/>
                  </a:pPr>
                  <a:r>
                    <a:rPr kumimoji="1" lang="ja-JP" altLang="en-US" sz="1600" b="1" dirty="0">
                      <a:solidFill>
                        <a:schemeClr val="tx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○和泉式部の里「塩田町特産物直売所」</a:t>
                  </a:r>
                  <a:endParaRPr kumimoji="1" lang="en-US" altLang="ja-JP" b="1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marL="50800" indent="0">
                    <a:buClr>
                      <a:schemeClr val="accent6">
                        <a:lumMod val="50000"/>
                      </a:schemeClr>
                    </a:buClr>
                    <a:buFont typeface="Arial" panose="020B0604020202020204" pitchFamily="34" charset="0"/>
                    <a:buNone/>
                  </a:pPr>
                  <a:r>
                    <a:rPr kumimoji="1" lang="ja-JP" altLang="en-US" b="1" dirty="0">
                      <a:solidFill>
                        <a:schemeClr val="dk1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　</a:t>
                  </a:r>
                  <a:r>
                    <a:rPr kumimoji="1" lang="ja-JP" altLang="en-US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　</a:t>
                  </a:r>
                </a:p>
              </p:txBody>
            </p:sp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3FA061BF-750C-4876-B008-36CC23E1DCD3}"/>
                    </a:ext>
                  </a:extLst>
                </p:cNvPr>
                <p:cNvSpPr txBox="1"/>
                <p:nvPr/>
              </p:nvSpPr>
              <p:spPr>
                <a:xfrm>
                  <a:off x="470192" y="5742074"/>
                  <a:ext cx="1942890" cy="489534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01600" h="101600"/>
                </a:sp3d>
              </p:spPr>
              <p:txBody>
                <a:bodyPr wrap="square" lIns="36000" tIns="72000" rIns="36000" bIns="108000" rtlCol="0">
                  <a:spAutoFit/>
                </a:bodyPr>
                <a:lstStyle/>
                <a:p>
                  <a:pPr algn="ctr"/>
                  <a:r>
                    <a:rPr kumimoji="1" lang="ja-JP" altLang="en-US" sz="20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その他の施設</a:t>
                  </a:r>
                </a:p>
              </p:txBody>
            </p:sp>
          </p:grpSp>
          <p:pic>
            <p:nvPicPr>
              <p:cNvPr id="83" name="図 82">
                <a:extLst>
                  <a:ext uri="{FF2B5EF4-FFF2-40B4-BE49-F238E27FC236}">
                    <a16:creationId xmlns:a16="http://schemas.microsoft.com/office/drawing/2014/main" id="{D89761D4-CFD9-467B-9E77-F0EB6518C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269" y="4098808"/>
                <a:ext cx="919789" cy="912714"/>
              </a:xfrm>
              <a:prstGeom prst="rect">
                <a:avLst/>
              </a:prstGeom>
            </p:spPr>
          </p:pic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53EBC77-D342-4C15-95F3-E4E1224411CE}"/>
                </a:ext>
              </a:extLst>
            </p:cNvPr>
            <p:cNvGrpSpPr/>
            <p:nvPr/>
          </p:nvGrpSpPr>
          <p:grpSpPr>
            <a:xfrm>
              <a:off x="274155" y="647613"/>
              <a:ext cx="6994059" cy="1278851"/>
              <a:chOff x="236885" y="1765940"/>
              <a:chExt cx="7209033" cy="1278851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5012866F-FC59-4921-9CF9-AE63A47FA7A8}"/>
                  </a:ext>
                </a:extLst>
              </p:cNvPr>
              <p:cNvGrpSpPr/>
              <p:nvPr/>
            </p:nvGrpSpPr>
            <p:grpSpPr>
              <a:xfrm>
                <a:off x="236885" y="1765940"/>
                <a:ext cx="7209033" cy="1270946"/>
                <a:chOff x="236885" y="2119038"/>
                <a:chExt cx="7209033" cy="1522076"/>
              </a:xfrm>
            </p:grpSpPr>
            <p:sp>
              <p:nvSpPr>
                <p:cNvPr id="31" name="四角形: 対角を丸める 30">
                  <a:extLst>
                    <a:ext uri="{FF2B5EF4-FFF2-40B4-BE49-F238E27FC236}">
                      <a16:creationId xmlns:a16="http://schemas.microsoft.com/office/drawing/2014/main" id="{CF7706B9-A5B9-4353-8C27-53D767C0DC4B}"/>
                    </a:ext>
                  </a:extLst>
                </p:cNvPr>
                <p:cNvSpPr/>
                <p:nvPr/>
              </p:nvSpPr>
              <p:spPr>
                <a:xfrm>
                  <a:off x="236885" y="2248079"/>
                  <a:ext cx="7209033" cy="1393035"/>
                </a:xfrm>
                <a:prstGeom prst="round2DiagRect">
                  <a:avLst>
                    <a:gd name="adj1" fmla="val 13484"/>
                    <a:gd name="adj2" fmla="val 14694"/>
                  </a:avLst>
                </a:prstGeom>
                <a:solidFill>
                  <a:srgbClr val="DFF4FD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>
                    <a:lnSpc>
                      <a:spcPts val="2400"/>
                    </a:lnSpc>
                  </a:pPr>
                  <a:endParaRPr kumimoji="1" lang="en-US" altLang="ja-JP" dirty="0"/>
                </a:p>
                <a:p>
                  <a:pPr>
                    <a:lnSpc>
                      <a:spcPts val="2400"/>
                    </a:lnSpc>
                  </a:pPr>
                  <a:r>
                    <a:rPr kumimoji="1" lang="ja-JP" altLang="en-US" sz="16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○樋口病院　○光武医院　○西村医院　○谷口医院</a:t>
                  </a:r>
                  <a:endParaRPr kumimoji="1" lang="en-US" altLang="ja-JP" sz="16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>
                    <a:lnSpc>
                      <a:spcPts val="2400"/>
                    </a:lnSpc>
                  </a:pPr>
                  <a:r>
                    <a:rPr kumimoji="1" lang="ja-JP" altLang="en-US" sz="16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○くりやま歯科・小児歯科　○てらお総合歯科クリニック</a:t>
                  </a:r>
                </a:p>
              </p:txBody>
            </p:sp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F0D2BA48-D0BD-4A41-82CF-F6A33BD31138}"/>
                    </a:ext>
                  </a:extLst>
                </p:cNvPr>
                <p:cNvSpPr txBox="1"/>
                <p:nvPr/>
              </p:nvSpPr>
              <p:spPr>
                <a:xfrm>
                  <a:off x="498764" y="2119038"/>
                  <a:ext cx="1914318" cy="586262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01600" h="101600"/>
                </a:sp3d>
              </p:spPr>
              <p:txBody>
                <a:bodyPr wrap="square" lIns="36000" tIns="72000" rIns="36000" bIns="108000" rtlCol="0">
                  <a:spAutoFit/>
                </a:bodyPr>
                <a:lstStyle/>
                <a:p>
                  <a:pPr algn="ctr"/>
                  <a:r>
                    <a:rPr kumimoji="1" lang="ja-JP" altLang="en-US" sz="20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医療機関</a:t>
                  </a:r>
                </a:p>
              </p:txBody>
            </p:sp>
          </p:grpSp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576554BF-6340-471F-9377-58AC7B905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10680" y="1973948"/>
                <a:ext cx="995205" cy="1047128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65F63FA6-5999-486E-ACE2-63246B810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3677" y="1962057"/>
                <a:ext cx="1090212" cy="1082734"/>
              </a:xfrm>
              <a:prstGeom prst="rect">
                <a:avLst/>
              </a:prstGeom>
            </p:spPr>
          </p:pic>
        </p:grpSp>
        <p:sp>
          <p:nvSpPr>
            <p:cNvPr id="72" name="角丸四角形 61">
              <a:extLst>
                <a:ext uri="{FF2B5EF4-FFF2-40B4-BE49-F238E27FC236}">
                  <a16:creationId xmlns:a16="http://schemas.microsoft.com/office/drawing/2014/main" id="{5F2C4A36-8593-47EC-A866-A801CE16D330}"/>
                </a:ext>
              </a:extLst>
            </p:cNvPr>
            <p:cNvSpPr/>
            <p:nvPr/>
          </p:nvSpPr>
          <p:spPr>
            <a:xfrm>
              <a:off x="97745" y="322822"/>
              <a:ext cx="7268433" cy="3415928"/>
            </a:xfrm>
            <a:prstGeom prst="roundRect">
              <a:avLst>
                <a:gd name="adj" fmla="val 12130"/>
              </a:avLst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8" name="四角形: 角を丸くする 157">
              <a:extLst>
                <a:ext uri="{FF2B5EF4-FFF2-40B4-BE49-F238E27FC236}">
                  <a16:creationId xmlns:a16="http://schemas.microsoft.com/office/drawing/2014/main" id="{3191CF97-E4B6-690C-FBC4-E65797D78DD5}"/>
                </a:ext>
              </a:extLst>
            </p:cNvPr>
            <p:cNvSpPr/>
            <p:nvPr/>
          </p:nvSpPr>
          <p:spPr>
            <a:xfrm>
              <a:off x="487182" y="139806"/>
              <a:ext cx="1746787" cy="413273"/>
            </a:xfrm>
            <a:prstGeom prst="roundRect">
              <a:avLst>
                <a:gd name="adj" fmla="val 43185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8000" rIns="108000" bIns="36000" rtlCol="0" anchor="ctr">
              <a:spAutoFit/>
            </a:bodyPr>
            <a:lstStyle/>
            <a:p>
              <a:pPr algn="dist">
                <a:lnSpc>
                  <a:spcPts val="2000"/>
                </a:lnSpc>
              </a:pPr>
              <a:r>
                <a:rPr kumimoji="1" lang="ja-JP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目的地</a:t>
              </a:r>
            </a:p>
          </p:txBody>
        </p:sp>
      </p:grpSp>
      <p:pic>
        <p:nvPicPr>
          <p:cNvPr id="67" name="図 66">
            <a:extLst>
              <a:ext uri="{FF2B5EF4-FFF2-40B4-BE49-F238E27FC236}">
                <a16:creationId xmlns:a16="http://schemas.microsoft.com/office/drawing/2014/main" id="{22267DA4-973E-4921-B5C5-1DEEBCA46A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4903" y="7191885"/>
            <a:ext cx="826861" cy="896742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813CB275-50DC-411C-A7AA-9256F98D4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17" y="8657967"/>
            <a:ext cx="575960" cy="91604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4543A71B-D57B-4596-8032-97E6F5C297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0563" y="8666669"/>
            <a:ext cx="826861" cy="896742"/>
          </a:xfrm>
          <a:prstGeom prst="rect">
            <a:avLst/>
          </a:prstGeom>
        </p:spPr>
      </p:pic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F3DBE64A-E395-4B22-A38A-3CBB36F9152D}"/>
              </a:ext>
            </a:extLst>
          </p:cNvPr>
          <p:cNvSpPr/>
          <p:nvPr/>
        </p:nvSpPr>
        <p:spPr>
          <a:xfrm>
            <a:off x="5540856" y="7130993"/>
            <a:ext cx="500858" cy="38350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4C1667D6-3A0C-4B2A-90C2-F2BA898CB165}"/>
              </a:ext>
            </a:extLst>
          </p:cNvPr>
          <p:cNvSpPr/>
          <p:nvPr/>
        </p:nvSpPr>
        <p:spPr>
          <a:xfrm>
            <a:off x="6324742" y="8659623"/>
            <a:ext cx="500858" cy="38350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</a:p>
        </p:txBody>
      </p: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C25B0127-581D-44C4-A0F5-0EAD03F741BA}"/>
              </a:ext>
            </a:extLst>
          </p:cNvPr>
          <p:cNvSpPr/>
          <p:nvPr/>
        </p:nvSpPr>
        <p:spPr>
          <a:xfrm>
            <a:off x="4345272" y="8643986"/>
            <a:ext cx="500858" cy="38350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" rIns="108000" bIns="36000" rtlCol="0" anchor="ctr">
            <a:spAutoFit/>
          </a:bodyPr>
          <a:lstStyle/>
          <a:p>
            <a:pPr algn="dist">
              <a:lnSpc>
                <a:spcPts val="2000"/>
              </a:lnSpc>
            </a:pP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468302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FF4FD"/>
        </a:solidFill>
        <a:ln w="28575"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l">
          <a:lnSpc>
            <a:spcPts val="2400"/>
          </a:lnSpc>
          <a:defRPr kumimoji="1"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033c2b-00f7-40c7-8f48-15b44c4f841c}" enabled="1" method="Privileged" siteId="{615d96c1-231f-40d5-b2ef-46a3c20be1f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6257</TotalTime>
  <Words>504</Words>
  <Application>Microsoft Office PowerPoint</Application>
  <PresentationFormat>ユーザー設定</PresentationFormat>
  <Paragraphs>64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BIZ UDPゴシック</vt:lpstr>
      <vt:lpstr>HGP創英角ｺﾞｼｯｸUB</vt:lpstr>
      <vt:lpstr>HGS創英角ﾎﾟｯﾌﾟ体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俊行</dc:creator>
  <cp:lastModifiedBy>岸川椋亮</cp:lastModifiedBy>
  <cp:revision>112</cp:revision>
  <cp:lastPrinted>2025-04-07T02:43:13Z</cp:lastPrinted>
  <dcterms:created xsi:type="dcterms:W3CDTF">2024-08-27T01:05:42Z</dcterms:created>
  <dcterms:modified xsi:type="dcterms:W3CDTF">2025-10-21T02:32:50Z</dcterms:modified>
</cp:coreProperties>
</file>